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71" r:id="rId5"/>
    <p:sldId id="270" r:id="rId6"/>
    <p:sldId id="266" r:id="rId7"/>
    <p:sldId id="267" r:id="rId8"/>
    <p:sldId id="262" r:id="rId9"/>
    <p:sldId id="261" r:id="rId10"/>
    <p:sldId id="263" r:id="rId11"/>
    <p:sldId id="260" r:id="rId12"/>
    <p:sldId id="264" r:id="rId13"/>
    <p:sldId id="265" r:id="rId14"/>
    <p:sldId id="268"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2" d="100"/>
          <a:sy n="122" d="100"/>
        </p:scale>
        <p:origin x="96" y="57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E03E0-0D46-4A8C-A91D-77EE621D0D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B6B7EB-ACF7-47D1-80AE-90C6F41FCC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0808AD-F0E7-4CB5-B55C-FC7D9EDD3547}"/>
              </a:ext>
            </a:extLst>
          </p:cNvPr>
          <p:cNvSpPr>
            <a:spLocks noGrp="1"/>
          </p:cNvSpPr>
          <p:nvPr>
            <p:ph type="dt" sz="half" idx="10"/>
          </p:nvPr>
        </p:nvSpPr>
        <p:spPr/>
        <p:txBody>
          <a:bodyPr/>
          <a:lstStyle/>
          <a:p>
            <a:fld id="{ECF557D1-FFFD-4E49-9631-CC8B5526037A}" type="datetimeFigureOut">
              <a:rPr lang="en-US" smtClean="0"/>
              <a:t>8/31/2022</a:t>
            </a:fld>
            <a:endParaRPr lang="en-US" dirty="0"/>
          </a:p>
        </p:txBody>
      </p:sp>
      <p:sp>
        <p:nvSpPr>
          <p:cNvPr id="5" name="Footer Placeholder 4">
            <a:extLst>
              <a:ext uri="{FF2B5EF4-FFF2-40B4-BE49-F238E27FC236}">
                <a16:creationId xmlns:a16="http://schemas.microsoft.com/office/drawing/2014/main" id="{D6BC1305-1968-45CF-955E-C7DF9151C4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C69123-A1D6-41DF-BA46-F33C28FE170C}"/>
              </a:ext>
            </a:extLst>
          </p:cNvPr>
          <p:cNvSpPr>
            <a:spLocks noGrp="1"/>
          </p:cNvSpPr>
          <p:nvPr>
            <p:ph type="sldNum" sz="quarter" idx="12"/>
          </p:nvPr>
        </p:nvSpPr>
        <p:spPr/>
        <p:txBody>
          <a:bodyPr/>
          <a:lstStyle/>
          <a:p>
            <a:fld id="{18884550-DDEB-416B-8372-41A0CE98F702}" type="slidenum">
              <a:rPr lang="en-US" smtClean="0"/>
              <a:t>‹#›</a:t>
            </a:fld>
            <a:endParaRPr lang="en-US" dirty="0"/>
          </a:p>
        </p:txBody>
      </p:sp>
    </p:spTree>
    <p:extLst>
      <p:ext uri="{BB962C8B-B14F-4D97-AF65-F5344CB8AC3E}">
        <p14:creationId xmlns:p14="http://schemas.microsoft.com/office/powerpoint/2010/main" val="915112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CE68E-2F26-4858-BC5D-3DC05209C4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AD4D7B-9920-4DC4-855B-47A8CA474C7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749D0-F238-480E-835E-C7991C11CA53}"/>
              </a:ext>
            </a:extLst>
          </p:cNvPr>
          <p:cNvSpPr>
            <a:spLocks noGrp="1"/>
          </p:cNvSpPr>
          <p:nvPr>
            <p:ph type="dt" sz="half" idx="10"/>
          </p:nvPr>
        </p:nvSpPr>
        <p:spPr/>
        <p:txBody>
          <a:bodyPr/>
          <a:lstStyle/>
          <a:p>
            <a:fld id="{ECF557D1-FFFD-4E49-9631-CC8B5526037A}" type="datetimeFigureOut">
              <a:rPr lang="en-US" smtClean="0"/>
              <a:t>8/31/2022</a:t>
            </a:fld>
            <a:endParaRPr lang="en-US" dirty="0"/>
          </a:p>
        </p:txBody>
      </p:sp>
      <p:sp>
        <p:nvSpPr>
          <p:cNvPr id="5" name="Footer Placeholder 4">
            <a:extLst>
              <a:ext uri="{FF2B5EF4-FFF2-40B4-BE49-F238E27FC236}">
                <a16:creationId xmlns:a16="http://schemas.microsoft.com/office/drawing/2014/main" id="{A35AF7FE-15A2-4D4E-A86A-2908468287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CDA5EF-9D13-4E6F-836C-6C4F6833EE57}"/>
              </a:ext>
            </a:extLst>
          </p:cNvPr>
          <p:cNvSpPr>
            <a:spLocks noGrp="1"/>
          </p:cNvSpPr>
          <p:nvPr>
            <p:ph type="sldNum" sz="quarter" idx="12"/>
          </p:nvPr>
        </p:nvSpPr>
        <p:spPr/>
        <p:txBody>
          <a:bodyPr/>
          <a:lstStyle/>
          <a:p>
            <a:fld id="{18884550-DDEB-416B-8372-41A0CE98F702}" type="slidenum">
              <a:rPr lang="en-US" smtClean="0"/>
              <a:t>‹#›</a:t>
            </a:fld>
            <a:endParaRPr lang="en-US" dirty="0"/>
          </a:p>
        </p:txBody>
      </p:sp>
    </p:spTree>
    <p:extLst>
      <p:ext uri="{BB962C8B-B14F-4D97-AF65-F5344CB8AC3E}">
        <p14:creationId xmlns:p14="http://schemas.microsoft.com/office/powerpoint/2010/main" val="3373917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2423F0-D866-46C0-B7AD-689C1B2D85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851556-5233-43F1-9094-C526F4A5871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01FE8F-308D-4177-BC74-D3FC2BC7BE23}"/>
              </a:ext>
            </a:extLst>
          </p:cNvPr>
          <p:cNvSpPr>
            <a:spLocks noGrp="1"/>
          </p:cNvSpPr>
          <p:nvPr>
            <p:ph type="dt" sz="half" idx="10"/>
          </p:nvPr>
        </p:nvSpPr>
        <p:spPr/>
        <p:txBody>
          <a:bodyPr/>
          <a:lstStyle/>
          <a:p>
            <a:fld id="{ECF557D1-FFFD-4E49-9631-CC8B5526037A}" type="datetimeFigureOut">
              <a:rPr lang="en-US" smtClean="0"/>
              <a:t>8/31/2022</a:t>
            </a:fld>
            <a:endParaRPr lang="en-US" dirty="0"/>
          </a:p>
        </p:txBody>
      </p:sp>
      <p:sp>
        <p:nvSpPr>
          <p:cNvPr id="5" name="Footer Placeholder 4">
            <a:extLst>
              <a:ext uri="{FF2B5EF4-FFF2-40B4-BE49-F238E27FC236}">
                <a16:creationId xmlns:a16="http://schemas.microsoft.com/office/drawing/2014/main" id="{6763D00F-11DA-43A8-B376-C9E21E7566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38A853-06BD-4915-B040-DE49B710F847}"/>
              </a:ext>
            </a:extLst>
          </p:cNvPr>
          <p:cNvSpPr>
            <a:spLocks noGrp="1"/>
          </p:cNvSpPr>
          <p:nvPr>
            <p:ph type="sldNum" sz="quarter" idx="12"/>
          </p:nvPr>
        </p:nvSpPr>
        <p:spPr/>
        <p:txBody>
          <a:bodyPr/>
          <a:lstStyle/>
          <a:p>
            <a:fld id="{18884550-DDEB-416B-8372-41A0CE98F702}" type="slidenum">
              <a:rPr lang="en-US" smtClean="0"/>
              <a:t>‹#›</a:t>
            </a:fld>
            <a:endParaRPr lang="en-US" dirty="0"/>
          </a:p>
        </p:txBody>
      </p:sp>
    </p:spTree>
    <p:extLst>
      <p:ext uri="{BB962C8B-B14F-4D97-AF65-F5344CB8AC3E}">
        <p14:creationId xmlns:p14="http://schemas.microsoft.com/office/powerpoint/2010/main" val="339839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37B1CA-C7D3-4586-B6F6-6B0037D2D8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C163C036-1392-4FB2-B98F-F9B619EFB824}"/>
              </a:ext>
            </a:extLst>
          </p:cNvPr>
          <p:cNvSpPr>
            <a:spLocks noGrp="1"/>
          </p:cNvSpPr>
          <p:nvPr>
            <p:ph type="body" sz="quarter" idx="10" hasCustomPrompt="1"/>
          </p:nvPr>
        </p:nvSpPr>
        <p:spPr>
          <a:xfrm>
            <a:off x="698500" y="681039"/>
            <a:ext cx="6176125" cy="1779529"/>
          </a:xfrm>
          <a:prstGeom prst="rect">
            <a:avLst/>
          </a:prstGeom>
        </p:spPr>
        <p:txBody>
          <a:bodyPr>
            <a:normAutofit/>
          </a:bodyPr>
          <a:lstStyle>
            <a:lvl1pPr marL="0" indent="0">
              <a:buNone/>
              <a:defRPr sz="4400">
                <a:solidFill>
                  <a:schemeClr val="bg1"/>
                </a:solidFill>
                <a:latin typeface="Texta Narrow Alt Black" panose="02000000000000000000" pitchFamily="50" charset="0"/>
              </a:defRPr>
            </a:lvl1pPr>
          </a:lstStyle>
          <a:p>
            <a:pPr lvl="0"/>
            <a:r>
              <a:rPr lang="en-US" dirty="0"/>
              <a:t>SECTION TITLE</a:t>
            </a:r>
          </a:p>
        </p:txBody>
      </p:sp>
      <p:sp>
        <p:nvSpPr>
          <p:cNvPr id="5" name="Text Placeholder 4">
            <a:extLst>
              <a:ext uri="{FF2B5EF4-FFF2-40B4-BE49-F238E27FC236}">
                <a16:creationId xmlns:a16="http://schemas.microsoft.com/office/drawing/2014/main" id="{5B6C3B70-40D9-4EC8-815B-61F021967732}"/>
              </a:ext>
            </a:extLst>
          </p:cNvPr>
          <p:cNvSpPr>
            <a:spLocks noGrp="1"/>
          </p:cNvSpPr>
          <p:nvPr>
            <p:ph type="body" sz="quarter" idx="11"/>
          </p:nvPr>
        </p:nvSpPr>
        <p:spPr>
          <a:xfrm>
            <a:off x="698501" y="3108326"/>
            <a:ext cx="6650567" cy="2943225"/>
          </a:xfrm>
          <a:prstGeom prst="rect">
            <a:avLst/>
          </a:prstGeom>
        </p:spPr>
        <p:txBody>
          <a:bodyPr/>
          <a:lstStyle>
            <a:lvl1pPr marL="0" indent="0">
              <a:buNone/>
              <a:defRPr>
                <a:solidFill>
                  <a:schemeClr val="bg1"/>
                </a:solidFill>
                <a:latin typeface="Texta Narrow Alt Medium" panose="02000000000000000000" pitchFamily="50" charset="0"/>
              </a:defRPr>
            </a:lvl1pPr>
          </a:lstStyle>
          <a:p>
            <a:pPr lvl="0"/>
            <a:endParaRPr lang="en-US" dirty="0"/>
          </a:p>
        </p:txBody>
      </p:sp>
    </p:spTree>
    <p:extLst>
      <p:ext uri="{BB962C8B-B14F-4D97-AF65-F5344CB8AC3E}">
        <p14:creationId xmlns:p14="http://schemas.microsoft.com/office/powerpoint/2010/main" val="37531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9E52A6-9E5A-4100-A4FF-57A2610B14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A1B70D84-1EE9-4131-92D7-F0ACC8707D5E}"/>
              </a:ext>
            </a:extLst>
          </p:cNvPr>
          <p:cNvSpPr>
            <a:spLocks noGrp="1"/>
          </p:cNvSpPr>
          <p:nvPr>
            <p:ph type="body" sz="quarter" idx="10" hasCustomPrompt="1"/>
          </p:nvPr>
        </p:nvSpPr>
        <p:spPr>
          <a:xfrm>
            <a:off x="698499" y="681039"/>
            <a:ext cx="11005820" cy="1264140"/>
          </a:xfrm>
          <a:prstGeom prst="rect">
            <a:avLst/>
          </a:prstGeom>
        </p:spPr>
        <p:txBody>
          <a:bodyPr>
            <a:normAutofit/>
          </a:bodyPr>
          <a:lstStyle>
            <a:lvl1pPr marL="0" indent="0" algn="ctr">
              <a:buNone/>
              <a:defRPr sz="4400">
                <a:solidFill>
                  <a:schemeClr val="tx1">
                    <a:lumMod val="85000"/>
                    <a:lumOff val="15000"/>
                  </a:schemeClr>
                </a:solidFill>
                <a:latin typeface="Texta Narrow Alt Black" panose="02000000000000000000" pitchFamily="50" charset="0"/>
              </a:defRPr>
            </a:lvl1pPr>
          </a:lstStyle>
          <a:p>
            <a:pPr lvl="0"/>
            <a:r>
              <a:rPr lang="en-US" dirty="0"/>
              <a:t>SECTION TITLE</a:t>
            </a:r>
          </a:p>
        </p:txBody>
      </p:sp>
      <p:sp>
        <p:nvSpPr>
          <p:cNvPr id="4" name="Text Placeholder 4">
            <a:extLst>
              <a:ext uri="{FF2B5EF4-FFF2-40B4-BE49-F238E27FC236}">
                <a16:creationId xmlns:a16="http://schemas.microsoft.com/office/drawing/2014/main" id="{0C2FAF2E-7764-4407-8069-752910248351}"/>
              </a:ext>
            </a:extLst>
          </p:cNvPr>
          <p:cNvSpPr>
            <a:spLocks noGrp="1"/>
          </p:cNvSpPr>
          <p:nvPr>
            <p:ph type="body" sz="quarter" idx="11"/>
          </p:nvPr>
        </p:nvSpPr>
        <p:spPr>
          <a:xfrm>
            <a:off x="698499" y="2559686"/>
            <a:ext cx="11005820" cy="2943225"/>
          </a:xfrm>
          <a:prstGeom prst="rect">
            <a:avLst/>
          </a:prstGeom>
        </p:spPr>
        <p:txBody>
          <a:bodyPr/>
          <a:lstStyle>
            <a:lvl1pPr marL="0" indent="0">
              <a:buNone/>
              <a:defRPr>
                <a:solidFill>
                  <a:schemeClr val="tx1">
                    <a:lumMod val="85000"/>
                    <a:lumOff val="15000"/>
                  </a:schemeClr>
                </a:solidFill>
                <a:latin typeface="Texta Narrow Alt Medium" panose="02000000000000000000" pitchFamily="50" charset="0"/>
              </a:defRPr>
            </a:lvl1pPr>
          </a:lstStyle>
          <a:p>
            <a:pPr lvl="0"/>
            <a:endParaRPr lang="en-US" dirty="0"/>
          </a:p>
        </p:txBody>
      </p:sp>
    </p:spTree>
    <p:extLst>
      <p:ext uri="{BB962C8B-B14F-4D97-AF65-F5344CB8AC3E}">
        <p14:creationId xmlns:p14="http://schemas.microsoft.com/office/powerpoint/2010/main" val="2226077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C4A60-6F88-4360-BE7B-E1B3297E18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A7A7C3-2604-4D4A-842A-27090F35BC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2710A-8D3F-40DD-8622-0403F0D587F7}"/>
              </a:ext>
            </a:extLst>
          </p:cNvPr>
          <p:cNvSpPr>
            <a:spLocks noGrp="1"/>
          </p:cNvSpPr>
          <p:nvPr>
            <p:ph type="dt" sz="half" idx="10"/>
          </p:nvPr>
        </p:nvSpPr>
        <p:spPr/>
        <p:txBody>
          <a:bodyPr/>
          <a:lstStyle/>
          <a:p>
            <a:fld id="{ECF557D1-FFFD-4E49-9631-CC8B5526037A}" type="datetimeFigureOut">
              <a:rPr lang="en-US" smtClean="0"/>
              <a:t>8/31/2022</a:t>
            </a:fld>
            <a:endParaRPr lang="en-US" dirty="0"/>
          </a:p>
        </p:txBody>
      </p:sp>
      <p:sp>
        <p:nvSpPr>
          <p:cNvPr id="5" name="Footer Placeholder 4">
            <a:extLst>
              <a:ext uri="{FF2B5EF4-FFF2-40B4-BE49-F238E27FC236}">
                <a16:creationId xmlns:a16="http://schemas.microsoft.com/office/drawing/2014/main" id="{4925C026-0C09-46E7-9D33-5C11CD37AB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FBFE21-B1FA-47E0-80AE-355540655634}"/>
              </a:ext>
            </a:extLst>
          </p:cNvPr>
          <p:cNvSpPr>
            <a:spLocks noGrp="1"/>
          </p:cNvSpPr>
          <p:nvPr>
            <p:ph type="sldNum" sz="quarter" idx="12"/>
          </p:nvPr>
        </p:nvSpPr>
        <p:spPr/>
        <p:txBody>
          <a:bodyPr/>
          <a:lstStyle/>
          <a:p>
            <a:fld id="{18884550-DDEB-416B-8372-41A0CE98F702}" type="slidenum">
              <a:rPr lang="en-US" smtClean="0"/>
              <a:t>‹#›</a:t>
            </a:fld>
            <a:endParaRPr lang="en-US" dirty="0"/>
          </a:p>
        </p:txBody>
      </p:sp>
    </p:spTree>
    <p:extLst>
      <p:ext uri="{BB962C8B-B14F-4D97-AF65-F5344CB8AC3E}">
        <p14:creationId xmlns:p14="http://schemas.microsoft.com/office/powerpoint/2010/main" val="1290272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51E2E-D3C7-4018-8C81-2E0CF21CC3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A17D74-9E81-45CD-B4A4-E3B8806561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8904F6-34AD-424F-8E52-B2DDD073B4E7}"/>
              </a:ext>
            </a:extLst>
          </p:cNvPr>
          <p:cNvSpPr>
            <a:spLocks noGrp="1"/>
          </p:cNvSpPr>
          <p:nvPr>
            <p:ph type="dt" sz="half" idx="10"/>
          </p:nvPr>
        </p:nvSpPr>
        <p:spPr/>
        <p:txBody>
          <a:bodyPr/>
          <a:lstStyle/>
          <a:p>
            <a:fld id="{ECF557D1-FFFD-4E49-9631-CC8B5526037A}" type="datetimeFigureOut">
              <a:rPr lang="en-US" smtClean="0"/>
              <a:t>8/31/2022</a:t>
            </a:fld>
            <a:endParaRPr lang="en-US" dirty="0"/>
          </a:p>
        </p:txBody>
      </p:sp>
      <p:sp>
        <p:nvSpPr>
          <p:cNvPr id="5" name="Footer Placeholder 4">
            <a:extLst>
              <a:ext uri="{FF2B5EF4-FFF2-40B4-BE49-F238E27FC236}">
                <a16:creationId xmlns:a16="http://schemas.microsoft.com/office/drawing/2014/main" id="{E0597C50-E788-4D11-A2B6-22D11F43CCB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9D1523-5224-43B8-9473-CFAEB1D65FD6}"/>
              </a:ext>
            </a:extLst>
          </p:cNvPr>
          <p:cNvSpPr>
            <a:spLocks noGrp="1"/>
          </p:cNvSpPr>
          <p:nvPr>
            <p:ph type="sldNum" sz="quarter" idx="12"/>
          </p:nvPr>
        </p:nvSpPr>
        <p:spPr/>
        <p:txBody>
          <a:bodyPr/>
          <a:lstStyle/>
          <a:p>
            <a:fld id="{18884550-DDEB-416B-8372-41A0CE98F702}" type="slidenum">
              <a:rPr lang="en-US" smtClean="0"/>
              <a:t>‹#›</a:t>
            </a:fld>
            <a:endParaRPr lang="en-US" dirty="0"/>
          </a:p>
        </p:txBody>
      </p:sp>
    </p:spTree>
    <p:extLst>
      <p:ext uri="{BB962C8B-B14F-4D97-AF65-F5344CB8AC3E}">
        <p14:creationId xmlns:p14="http://schemas.microsoft.com/office/powerpoint/2010/main" val="1455430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E60A1-7B21-426E-8767-40E08AA7A5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F30BDE-A535-4DC2-98A2-653968FC16B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BF6DA9-ACEF-4624-92B7-8448AB8929F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CDF402-CED4-4EFB-8EB5-992361D7F29B}"/>
              </a:ext>
            </a:extLst>
          </p:cNvPr>
          <p:cNvSpPr>
            <a:spLocks noGrp="1"/>
          </p:cNvSpPr>
          <p:nvPr>
            <p:ph type="dt" sz="half" idx="10"/>
          </p:nvPr>
        </p:nvSpPr>
        <p:spPr/>
        <p:txBody>
          <a:bodyPr/>
          <a:lstStyle/>
          <a:p>
            <a:fld id="{ECF557D1-FFFD-4E49-9631-CC8B5526037A}" type="datetimeFigureOut">
              <a:rPr lang="en-US" smtClean="0"/>
              <a:t>8/31/2022</a:t>
            </a:fld>
            <a:endParaRPr lang="en-US" dirty="0"/>
          </a:p>
        </p:txBody>
      </p:sp>
      <p:sp>
        <p:nvSpPr>
          <p:cNvPr id="6" name="Footer Placeholder 5">
            <a:extLst>
              <a:ext uri="{FF2B5EF4-FFF2-40B4-BE49-F238E27FC236}">
                <a16:creationId xmlns:a16="http://schemas.microsoft.com/office/drawing/2014/main" id="{10341ECC-52C0-4E1B-B159-48B52C40EF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E0D653E-037A-4D99-A1D9-DF1BF9D87E8E}"/>
              </a:ext>
            </a:extLst>
          </p:cNvPr>
          <p:cNvSpPr>
            <a:spLocks noGrp="1"/>
          </p:cNvSpPr>
          <p:nvPr>
            <p:ph type="sldNum" sz="quarter" idx="12"/>
          </p:nvPr>
        </p:nvSpPr>
        <p:spPr/>
        <p:txBody>
          <a:bodyPr/>
          <a:lstStyle/>
          <a:p>
            <a:fld id="{18884550-DDEB-416B-8372-41A0CE98F702}" type="slidenum">
              <a:rPr lang="en-US" smtClean="0"/>
              <a:t>‹#›</a:t>
            </a:fld>
            <a:endParaRPr lang="en-US" dirty="0"/>
          </a:p>
        </p:txBody>
      </p:sp>
    </p:spTree>
    <p:extLst>
      <p:ext uri="{BB962C8B-B14F-4D97-AF65-F5344CB8AC3E}">
        <p14:creationId xmlns:p14="http://schemas.microsoft.com/office/powerpoint/2010/main" val="966808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1D44-5830-4EAF-B954-01DBADEF13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09D3FB-7F1D-44F5-AC10-E97522E3FA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09FA29-2C0A-4A8B-BE40-81A901D49BF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D5BD55-CE10-4F5B-8BCB-E48372CCE3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5FD58CF-78DE-4000-9995-8413C8F2DDF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6AAC9F-791C-4754-8DC0-EF285E41CC73}"/>
              </a:ext>
            </a:extLst>
          </p:cNvPr>
          <p:cNvSpPr>
            <a:spLocks noGrp="1"/>
          </p:cNvSpPr>
          <p:nvPr>
            <p:ph type="dt" sz="half" idx="10"/>
          </p:nvPr>
        </p:nvSpPr>
        <p:spPr/>
        <p:txBody>
          <a:bodyPr/>
          <a:lstStyle/>
          <a:p>
            <a:fld id="{ECF557D1-FFFD-4E49-9631-CC8B5526037A}" type="datetimeFigureOut">
              <a:rPr lang="en-US" smtClean="0"/>
              <a:t>8/31/2022</a:t>
            </a:fld>
            <a:endParaRPr lang="en-US" dirty="0"/>
          </a:p>
        </p:txBody>
      </p:sp>
      <p:sp>
        <p:nvSpPr>
          <p:cNvPr id="8" name="Footer Placeholder 7">
            <a:extLst>
              <a:ext uri="{FF2B5EF4-FFF2-40B4-BE49-F238E27FC236}">
                <a16:creationId xmlns:a16="http://schemas.microsoft.com/office/drawing/2014/main" id="{106B74A0-A2FF-43C6-82DA-A69257CB458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C2EECC9-E53E-457E-B8A3-8805FF3980BD}"/>
              </a:ext>
            </a:extLst>
          </p:cNvPr>
          <p:cNvSpPr>
            <a:spLocks noGrp="1"/>
          </p:cNvSpPr>
          <p:nvPr>
            <p:ph type="sldNum" sz="quarter" idx="12"/>
          </p:nvPr>
        </p:nvSpPr>
        <p:spPr/>
        <p:txBody>
          <a:bodyPr/>
          <a:lstStyle/>
          <a:p>
            <a:fld id="{18884550-DDEB-416B-8372-41A0CE98F702}" type="slidenum">
              <a:rPr lang="en-US" smtClean="0"/>
              <a:t>‹#›</a:t>
            </a:fld>
            <a:endParaRPr lang="en-US" dirty="0"/>
          </a:p>
        </p:txBody>
      </p:sp>
    </p:spTree>
    <p:extLst>
      <p:ext uri="{BB962C8B-B14F-4D97-AF65-F5344CB8AC3E}">
        <p14:creationId xmlns:p14="http://schemas.microsoft.com/office/powerpoint/2010/main" val="188635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03BF-01F7-4C16-A50C-7A8EC71B47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19B27C-8184-42ED-9C2D-5A44132BF291}"/>
              </a:ext>
            </a:extLst>
          </p:cNvPr>
          <p:cNvSpPr>
            <a:spLocks noGrp="1"/>
          </p:cNvSpPr>
          <p:nvPr>
            <p:ph type="dt" sz="half" idx="10"/>
          </p:nvPr>
        </p:nvSpPr>
        <p:spPr/>
        <p:txBody>
          <a:bodyPr/>
          <a:lstStyle/>
          <a:p>
            <a:fld id="{ECF557D1-FFFD-4E49-9631-CC8B5526037A}" type="datetimeFigureOut">
              <a:rPr lang="en-US" smtClean="0"/>
              <a:t>8/31/2022</a:t>
            </a:fld>
            <a:endParaRPr lang="en-US" dirty="0"/>
          </a:p>
        </p:txBody>
      </p:sp>
      <p:sp>
        <p:nvSpPr>
          <p:cNvPr id="4" name="Footer Placeholder 3">
            <a:extLst>
              <a:ext uri="{FF2B5EF4-FFF2-40B4-BE49-F238E27FC236}">
                <a16:creationId xmlns:a16="http://schemas.microsoft.com/office/drawing/2014/main" id="{126A42DA-949F-4A78-8D89-C7F8D0A0923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F10A13C-593F-49A7-92C1-58EB9188E49D}"/>
              </a:ext>
            </a:extLst>
          </p:cNvPr>
          <p:cNvSpPr>
            <a:spLocks noGrp="1"/>
          </p:cNvSpPr>
          <p:nvPr>
            <p:ph type="sldNum" sz="quarter" idx="12"/>
          </p:nvPr>
        </p:nvSpPr>
        <p:spPr/>
        <p:txBody>
          <a:bodyPr/>
          <a:lstStyle/>
          <a:p>
            <a:fld id="{18884550-DDEB-416B-8372-41A0CE98F702}" type="slidenum">
              <a:rPr lang="en-US" smtClean="0"/>
              <a:t>‹#›</a:t>
            </a:fld>
            <a:endParaRPr lang="en-US" dirty="0"/>
          </a:p>
        </p:txBody>
      </p:sp>
    </p:spTree>
    <p:extLst>
      <p:ext uri="{BB962C8B-B14F-4D97-AF65-F5344CB8AC3E}">
        <p14:creationId xmlns:p14="http://schemas.microsoft.com/office/powerpoint/2010/main" val="1915520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165BCC-F0AC-452D-B54F-CF7ACDDA3009}"/>
              </a:ext>
            </a:extLst>
          </p:cNvPr>
          <p:cNvSpPr>
            <a:spLocks noGrp="1"/>
          </p:cNvSpPr>
          <p:nvPr>
            <p:ph type="dt" sz="half" idx="10"/>
          </p:nvPr>
        </p:nvSpPr>
        <p:spPr/>
        <p:txBody>
          <a:bodyPr/>
          <a:lstStyle/>
          <a:p>
            <a:fld id="{ECF557D1-FFFD-4E49-9631-CC8B5526037A}" type="datetimeFigureOut">
              <a:rPr lang="en-US" smtClean="0"/>
              <a:t>8/31/2022</a:t>
            </a:fld>
            <a:endParaRPr lang="en-US" dirty="0"/>
          </a:p>
        </p:txBody>
      </p:sp>
      <p:sp>
        <p:nvSpPr>
          <p:cNvPr id="3" name="Footer Placeholder 2">
            <a:extLst>
              <a:ext uri="{FF2B5EF4-FFF2-40B4-BE49-F238E27FC236}">
                <a16:creationId xmlns:a16="http://schemas.microsoft.com/office/drawing/2014/main" id="{67E91AA5-D1D8-41E5-8B34-95453AE5CD1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F7FE43C-64C5-4859-9617-83C9C1012F78}"/>
              </a:ext>
            </a:extLst>
          </p:cNvPr>
          <p:cNvSpPr>
            <a:spLocks noGrp="1"/>
          </p:cNvSpPr>
          <p:nvPr>
            <p:ph type="sldNum" sz="quarter" idx="12"/>
          </p:nvPr>
        </p:nvSpPr>
        <p:spPr/>
        <p:txBody>
          <a:bodyPr/>
          <a:lstStyle/>
          <a:p>
            <a:fld id="{18884550-DDEB-416B-8372-41A0CE98F702}" type="slidenum">
              <a:rPr lang="en-US" smtClean="0"/>
              <a:t>‹#›</a:t>
            </a:fld>
            <a:endParaRPr lang="en-US" dirty="0"/>
          </a:p>
        </p:txBody>
      </p:sp>
    </p:spTree>
    <p:extLst>
      <p:ext uri="{BB962C8B-B14F-4D97-AF65-F5344CB8AC3E}">
        <p14:creationId xmlns:p14="http://schemas.microsoft.com/office/powerpoint/2010/main" val="202549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E0903-73C9-4675-B205-EC1080FB91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A9135A-677E-456B-9279-C74C9C7596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1F461C-2113-408F-BE5E-400B8222C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A96463-889C-4912-B85F-46CF16E0D075}"/>
              </a:ext>
            </a:extLst>
          </p:cNvPr>
          <p:cNvSpPr>
            <a:spLocks noGrp="1"/>
          </p:cNvSpPr>
          <p:nvPr>
            <p:ph type="dt" sz="half" idx="10"/>
          </p:nvPr>
        </p:nvSpPr>
        <p:spPr/>
        <p:txBody>
          <a:bodyPr/>
          <a:lstStyle/>
          <a:p>
            <a:fld id="{ECF557D1-FFFD-4E49-9631-CC8B5526037A}" type="datetimeFigureOut">
              <a:rPr lang="en-US" smtClean="0"/>
              <a:t>8/31/2022</a:t>
            </a:fld>
            <a:endParaRPr lang="en-US" dirty="0"/>
          </a:p>
        </p:txBody>
      </p:sp>
      <p:sp>
        <p:nvSpPr>
          <p:cNvPr id="6" name="Footer Placeholder 5">
            <a:extLst>
              <a:ext uri="{FF2B5EF4-FFF2-40B4-BE49-F238E27FC236}">
                <a16:creationId xmlns:a16="http://schemas.microsoft.com/office/drawing/2014/main" id="{0AD159ED-22D4-457D-B43C-EA316FF068A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229610A-E878-4206-A343-0171047FCD57}"/>
              </a:ext>
            </a:extLst>
          </p:cNvPr>
          <p:cNvSpPr>
            <a:spLocks noGrp="1"/>
          </p:cNvSpPr>
          <p:nvPr>
            <p:ph type="sldNum" sz="quarter" idx="12"/>
          </p:nvPr>
        </p:nvSpPr>
        <p:spPr/>
        <p:txBody>
          <a:bodyPr/>
          <a:lstStyle/>
          <a:p>
            <a:fld id="{18884550-DDEB-416B-8372-41A0CE98F702}" type="slidenum">
              <a:rPr lang="en-US" smtClean="0"/>
              <a:t>‹#›</a:t>
            </a:fld>
            <a:endParaRPr lang="en-US" dirty="0"/>
          </a:p>
        </p:txBody>
      </p:sp>
    </p:spTree>
    <p:extLst>
      <p:ext uri="{BB962C8B-B14F-4D97-AF65-F5344CB8AC3E}">
        <p14:creationId xmlns:p14="http://schemas.microsoft.com/office/powerpoint/2010/main" val="3929288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E2A4E-0C13-4CEE-B5D4-5D13C07EF2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AABD41-5B70-4D34-A481-D66A02E301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3E9556B-18A5-467C-B1AA-2CAAEFF0B9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AF46EE-4A1D-4828-A7C5-1A27E320EA68}"/>
              </a:ext>
            </a:extLst>
          </p:cNvPr>
          <p:cNvSpPr>
            <a:spLocks noGrp="1"/>
          </p:cNvSpPr>
          <p:nvPr>
            <p:ph type="dt" sz="half" idx="10"/>
          </p:nvPr>
        </p:nvSpPr>
        <p:spPr/>
        <p:txBody>
          <a:bodyPr/>
          <a:lstStyle/>
          <a:p>
            <a:fld id="{ECF557D1-FFFD-4E49-9631-CC8B5526037A}" type="datetimeFigureOut">
              <a:rPr lang="en-US" smtClean="0"/>
              <a:t>8/31/2022</a:t>
            </a:fld>
            <a:endParaRPr lang="en-US" dirty="0"/>
          </a:p>
        </p:txBody>
      </p:sp>
      <p:sp>
        <p:nvSpPr>
          <p:cNvPr id="6" name="Footer Placeholder 5">
            <a:extLst>
              <a:ext uri="{FF2B5EF4-FFF2-40B4-BE49-F238E27FC236}">
                <a16:creationId xmlns:a16="http://schemas.microsoft.com/office/drawing/2014/main" id="{A502A066-9F6C-43FE-A822-C6E1FB0772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4327FCC-C177-4BA6-9A9B-4B75A62904F1}"/>
              </a:ext>
            </a:extLst>
          </p:cNvPr>
          <p:cNvSpPr>
            <a:spLocks noGrp="1"/>
          </p:cNvSpPr>
          <p:nvPr>
            <p:ph type="sldNum" sz="quarter" idx="12"/>
          </p:nvPr>
        </p:nvSpPr>
        <p:spPr/>
        <p:txBody>
          <a:bodyPr/>
          <a:lstStyle/>
          <a:p>
            <a:fld id="{18884550-DDEB-416B-8372-41A0CE98F702}" type="slidenum">
              <a:rPr lang="en-US" smtClean="0"/>
              <a:t>‹#›</a:t>
            </a:fld>
            <a:endParaRPr lang="en-US" dirty="0"/>
          </a:p>
        </p:txBody>
      </p:sp>
    </p:spTree>
    <p:extLst>
      <p:ext uri="{BB962C8B-B14F-4D97-AF65-F5344CB8AC3E}">
        <p14:creationId xmlns:p14="http://schemas.microsoft.com/office/powerpoint/2010/main" val="1978731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2E788A-699F-49C5-A268-D7B01BF1C1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2C51BB-8BEC-44B5-A2B1-E03679A3B8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FF82EE-7FDA-45AB-A4F5-5A363D8DFC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F557D1-FFFD-4E49-9631-CC8B5526037A}" type="datetimeFigureOut">
              <a:rPr lang="en-US" smtClean="0"/>
              <a:t>8/31/2022</a:t>
            </a:fld>
            <a:endParaRPr lang="en-US" dirty="0"/>
          </a:p>
        </p:txBody>
      </p:sp>
      <p:sp>
        <p:nvSpPr>
          <p:cNvPr id="5" name="Footer Placeholder 4">
            <a:extLst>
              <a:ext uri="{FF2B5EF4-FFF2-40B4-BE49-F238E27FC236}">
                <a16:creationId xmlns:a16="http://schemas.microsoft.com/office/drawing/2014/main" id="{4D82484D-3CE6-4965-9E7A-311AA04FC0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15B7B3C-F851-404A-A00E-580F0B4EB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84550-DDEB-416B-8372-41A0CE98F702}" type="slidenum">
              <a:rPr lang="en-US" smtClean="0"/>
              <a:t>‹#›</a:t>
            </a:fld>
            <a:endParaRPr lang="en-US" dirty="0"/>
          </a:p>
        </p:txBody>
      </p:sp>
    </p:spTree>
    <p:extLst>
      <p:ext uri="{BB962C8B-B14F-4D97-AF65-F5344CB8AC3E}">
        <p14:creationId xmlns:p14="http://schemas.microsoft.com/office/powerpoint/2010/main" val="1853085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989233-F7BC-41FA-A746-08553C5E8C1C}"/>
              </a:ext>
            </a:extLst>
          </p:cNvPr>
          <p:cNvSpPr>
            <a:spLocks noGrp="1"/>
          </p:cNvSpPr>
          <p:nvPr>
            <p:ph type="body" sz="quarter" idx="10"/>
          </p:nvPr>
        </p:nvSpPr>
        <p:spPr>
          <a:xfrm>
            <a:off x="698500" y="681039"/>
            <a:ext cx="11113885" cy="1671463"/>
          </a:xfrm>
        </p:spPr>
        <p:txBody>
          <a:bodyPr>
            <a:noAutofit/>
          </a:bodyPr>
          <a:lstStyle/>
          <a:p>
            <a:pPr algn="ctr"/>
            <a:r>
              <a:rPr lang="en-US" sz="5400" b="1" dirty="0"/>
              <a:t>Diversity Committee Meeting:</a:t>
            </a:r>
          </a:p>
          <a:p>
            <a:pPr algn="ctr"/>
            <a:r>
              <a:rPr lang="en-US" sz="5400" b="1" dirty="0"/>
              <a:t>Fall 2022 – Spring 2023 at a glance</a:t>
            </a:r>
          </a:p>
        </p:txBody>
      </p:sp>
      <p:sp>
        <p:nvSpPr>
          <p:cNvPr id="3" name="Text Placeholder 2">
            <a:extLst>
              <a:ext uri="{FF2B5EF4-FFF2-40B4-BE49-F238E27FC236}">
                <a16:creationId xmlns:a16="http://schemas.microsoft.com/office/drawing/2014/main" id="{9CD51904-0CAB-4E44-B25C-A56FD4999725}"/>
              </a:ext>
            </a:extLst>
          </p:cNvPr>
          <p:cNvSpPr>
            <a:spLocks noGrp="1"/>
          </p:cNvSpPr>
          <p:nvPr>
            <p:ph type="body" sz="quarter" idx="11"/>
          </p:nvPr>
        </p:nvSpPr>
        <p:spPr>
          <a:xfrm>
            <a:off x="698500" y="4903876"/>
            <a:ext cx="6650567" cy="612884"/>
          </a:xfrm>
        </p:spPr>
        <p:txBody>
          <a:bodyPr/>
          <a:lstStyle/>
          <a:p>
            <a:r>
              <a:rPr lang="en-US" b="1" dirty="0"/>
              <a:t>August 31, 2022 </a:t>
            </a:r>
          </a:p>
        </p:txBody>
      </p:sp>
    </p:spTree>
    <p:extLst>
      <p:ext uri="{BB962C8B-B14F-4D97-AF65-F5344CB8AC3E}">
        <p14:creationId xmlns:p14="http://schemas.microsoft.com/office/powerpoint/2010/main" val="815469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86FDDF-5086-4FBE-B26D-80EA29D456B0}"/>
              </a:ext>
            </a:extLst>
          </p:cNvPr>
          <p:cNvPicPr>
            <a:picLocks noChangeAspect="1"/>
          </p:cNvPicPr>
          <p:nvPr/>
        </p:nvPicPr>
        <p:blipFill>
          <a:blip r:embed="rId2"/>
          <a:stretch>
            <a:fillRect/>
          </a:stretch>
        </p:blipFill>
        <p:spPr>
          <a:xfrm>
            <a:off x="1171575" y="152400"/>
            <a:ext cx="4305300" cy="5029200"/>
          </a:xfrm>
          <a:prstGeom prst="rect">
            <a:avLst/>
          </a:prstGeom>
          <a:ln w="57150">
            <a:solidFill>
              <a:schemeClr val="accent1">
                <a:lumMod val="75000"/>
              </a:schemeClr>
            </a:solidFill>
          </a:ln>
        </p:spPr>
      </p:pic>
      <p:sp>
        <p:nvSpPr>
          <p:cNvPr id="5" name="TextBox 4">
            <a:extLst>
              <a:ext uri="{FF2B5EF4-FFF2-40B4-BE49-F238E27FC236}">
                <a16:creationId xmlns:a16="http://schemas.microsoft.com/office/drawing/2014/main" id="{367A1EB0-B871-4AEE-8253-C6CD942C0D83}"/>
              </a:ext>
            </a:extLst>
          </p:cNvPr>
          <p:cNvSpPr txBox="1"/>
          <p:nvPr/>
        </p:nvSpPr>
        <p:spPr>
          <a:xfrm>
            <a:off x="6000750" y="1753493"/>
            <a:ext cx="5743575" cy="107721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200" dirty="0"/>
              <a:t>Review of ILEA Plan Recommendations</a:t>
            </a:r>
          </a:p>
        </p:txBody>
      </p:sp>
    </p:spTree>
    <p:extLst>
      <p:ext uri="{BB962C8B-B14F-4D97-AF65-F5344CB8AC3E}">
        <p14:creationId xmlns:p14="http://schemas.microsoft.com/office/powerpoint/2010/main" val="4201542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6C33DA-A332-46E2-8699-B5AFAC51E1AE}"/>
              </a:ext>
            </a:extLst>
          </p:cNvPr>
          <p:cNvPicPr>
            <a:picLocks noChangeAspect="1"/>
          </p:cNvPicPr>
          <p:nvPr/>
        </p:nvPicPr>
        <p:blipFill>
          <a:blip r:embed="rId2"/>
          <a:stretch>
            <a:fillRect/>
          </a:stretch>
        </p:blipFill>
        <p:spPr>
          <a:xfrm>
            <a:off x="378551" y="-141317"/>
            <a:ext cx="6729893" cy="6858000"/>
          </a:xfrm>
          <a:prstGeom prst="rect">
            <a:avLst/>
          </a:prstGeom>
          <a:ln w="38100">
            <a:solidFill>
              <a:schemeClr val="tx1"/>
            </a:solidFill>
          </a:ln>
        </p:spPr>
      </p:pic>
      <p:sp>
        <p:nvSpPr>
          <p:cNvPr id="5" name="TextBox 4">
            <a:extLst>
              <a:ext uri="{FF2B5EF4-FFF2-40B4-BE49-F238E27FC236}">
                <a16:creationId xmlns:a16="http://schemas.microsoft.com/office/drawing/2014/main" id="{56658C4E-D7EF-4BAA-8A42-BC0B74C6A993}"/>
              </a:ext>
            </a:extLst>
          </p:cNvPr>
          <p:cNvSpPr txBox="1"/>
          <p:nvPr/>
        </p:nvSpPr>
        <p:spPr>
          <a:xfrm>
            <a:off x="7269158" y="191193"/>
            <a:ext cx="4544291" cy="230832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3600" b="1" dirty="0">
                <a:solidFill>
                  <a:srgbClr val="FF0000"/>
                </a:solidFill>
              </a:rPr>
              <a:t>MLK Leadership Award Nomination form updates:</a:t>
            </a:r>
          </a:p>
          <a:p>
            <a:pPr algn="ctr"/>
            <a:r>
              <a:rPr lang="en-US" sz="3600" b="1" dirty="0">
                <a:solidFill>
                  <a:srgbClr val="FF0000"/>
                </a:solidFill>
              </a:rPr>
              <a:t>by November 30, 2022</a:t>
            </a:r>
          </a:p>
        </p:txBody>
      </p:sp>
    </p:spTree>
    <p:extLst>
      <p:ext uri="{BB962C8B-B14F-4D97-AF65-F5344CB8AC3E}">
        <p14:creationId xmlns:p14="http://schemas.microsoft.com/office/powerpoint/2010/main" val="1646369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73407A-C53C-4222-81E9-F7EA0CC87404}"/>
              </a:ext>
            </a:extLst>
          </p:cNvPr>
          <p:cNvSpPr>
            <a:spLocks noGrp="1"/>
          </p:cNvSpPr>
          <p:nvPr>
            <p:ph type="body" sz="quarter" idx="10"/>
          </p:nvPr>
        </p:nvSpPr>
        <p:spPr>
          <a:xfrm>
            <a:off x="698499" y="681039"/>
            <a:ext cx="11005820" cy="823911"/>
          </a:xfrm>
          <a:solidFill>
            <a:srgbClr val="FF0000"/>
          </a:solidFill>
        </p:spPr>
        <p:txBody>
          <a:bodyPr/>
          <a:lstStyle/>
          <a:p>
            <a:r>
              <a:rPr lang="en-US" dirty="0"/>
              <a:t>Diversity Awards: Faculty and Staff </a:t>
            </a:r>
          </a:p>
        </p:txBody>
      </p:sp>
      <p:sp>
        <p:nvSpPr>
          <p:cNvPr id="3" name="Text Placeholder 2">
            <a:extLst>
              <a:ext uri="{FF2B5EF4-FFF2-40B4-BE49-F238E27FC236}">
                <a16:creationId xmlns:a16="http://schemas.microsoft.com/office/drawing/2014/main" id="{2C767892-D8D9-4AB8-9157-AB253BA6C25F}"/>
              </a:ext>
            </a:extLst>
          </p:cNvPr>
          <p:cNvSpPr>
            <a:spLocks noGrp="1"/>
          </p:cNvSpPr>
          <p:nvPr>
            <p:ph type="body" sz="quarter" idx="11"/>
          </p:nvPr>
        </p:nvSpPr>
        <p:spPr>
          <a:xfrm>
            <a:off x="593090" y="1957387"/>
            <a:ext cx="11005820" cy="2943225"/>
          </a:xfrm>
        </p:spPr>
        <p:txBody>
          <a:bodyPr>
            <a:normAutofit fontScale="55000" lnSpcReduction="20000"/>
          </a:bodyPr>
          <a:lstStyle/>
          <a:p>
            <a:pPr algn="ctr"/>
            <a:r>
              <a:rPr lang="en-US" b="1" dirty="0"/>
              <a:t>Staff and Faculty exemplify the principles of DEI initiatives:</a:t>
            </a:r>
          </a:p>
          <a:p>
            <a:pPr algn="ctr"/>
            <a:endParaRPr lang="en-US" b="1" dirty="0"/>
          </a:p>
          <a:p>
            <a:r>
              <a:rPr lang="en-US" dirty="0"/>
              <a:t>*Uses the opportunities to build relationships</a:t>
            </a:r>
          </a:p>
          <a:p>
            <a:r>
              <a:rPr lang="en-US" dirty="0"/>
              <a:t>*Goes above and beyond </a:t>
            </a:r>
          </a:p>
          <a:p>
            <a:r>
              <a:rPr lang="en-US" dirty="0"/>
              <a:t>*Acts promptly and professionally</a:t>
            </a:r>
          </a:p>
          <a:p>
            <a:r>
              <a:rPr lang="en-US" dirty="0"/>
              <a:t>*Incorporates diverse values</a:t>
            </a:r>
          </a:p>
          <a:p>
            <a:r>
              <a:rPr lang="en-US" dirty="0"/>
              <a:t>*Creates an environment of access and commitment to diverse cultures, religions, and abilities</a:t>
            </a:r>
          </a:p>
          <a:p>
            <a:r>
              <a:rPr lang="en-US" dirty="0"/>
              <a:t>*Supports all individuals and their differences </a:t>
            </a:r>
          </a:p>
          <a:p>
            <a:r>
              <a:rPr lang="en-US" dirty="0"/>
              <a:t>*Mentors unrepresented students</a:t>
            </a:r>
          </a:p>
          <a:p>
            <a:r>
              <a:rPr lang="en-US" dirty="0"/>
              <a:t>*Each award winner will be given $250</a:t>
            </a:r>
          </a:p>
          <a:p>
            <a:endParaRPr lang="en-US" dirty="0"/>
          </a:p>
        </p:txBody>
      </p:sp>
    </p:spTree>
    <p:extLst>
      <p:ext uri="{BB962C8B-B14F-4D97-AF65-F5344CB8AC3E}">
        <p14:creationId xmlns:p14="http://schemas.microsoft.com/office/powerpoint/2010/main" val="1979565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DD23DF-8D2F-4343-B9B0-CE5F7B490F58}"/>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134354"/>
            <a:ext cx="12191999" cy="5981700"/>
          </a:xfrm>
          <a:prstGeom prst="rect">
            <a:avLst/>
          </a:prstGeom>
        </p:spPr>
      </p:pic>
      <p:sp>
        <p:nvSpPr>
          <p:cNvPr id="4" name="Rectangle 3">
            <a:extLst>
              <a:ext uri="{FF2B5EF4-FFF2-40B4-BE49-F238E27FC236}">
                <a16:creationId xmlns:a16="http://schemas.microsoft.com/office/drawing/2014/main" id="{974AC7A4-7824-4614-891E-11B86115D934}"/>
              </a:ext>
            </a:extLst>
          </p:cNvPr>
          <p:cNvSpPr/>
          <p:nvPr/>
        </p:nvSpPr>
        <p:spPr>
          <a:xfrm>
            <a:off x="233238" y="10210"/>
            <a:ext cx="6096000" cy="1754326"/>
          </a:xfrm>
          <a:prstGeom prst="rect">
            <a:avLst/>
          </a:prstGeom>
        </p:spPr>
        <p:txBody>
          <a:bodyPr>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The Office of Diversity, Equity, and Inclusion would like to host an exhibit that displays and features stories of sexual violence and representation of what a victim was wearing at the time of their assault. The intent of the exhibit would be to remove the negative connotation of victim-blaming and debunk this myth that what an individual was wearing was “their fault”.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8412EC73-02B6-481E-8509-BEF1DDC1B922}"/>
              </a:ext>
            </a:extLst>
          </p:cNvPr>
          <p:cNvSpPr/>
          <p:nvPr/>
        </p:nvSpPr>
        <p:spPr>
          <a:xfrm>
            <a:off x="233238" y="2118650"/>
            <a:ext cx="6096000" cy="1200329"/>
          </a:xfrm>
          <a:prstGeom prst="rect">
            <a:avLst/>
          </a:prstGeom>
        </p:spPr>
        <p:txBody>
          <a:bodyPr>
            <a:spAutoFit/>
          </a:bodyPr>
          <a:lstStyle/>
          <a:p>
            <a:r>
              <a:rPr lang="en-US" b="1" dirty="0">
                <a:latin typeface="Calibri" panose="020F0502020204030204" pitchFamily="34" charset="0"/>
                <a:ea typeface="Calibri" panose="020F0502020204030204" pitchFamily="34" charset="0"/>
              </a:rPr>
              <a:t>April 2023 is sexual assault awareness month. It will be the goal to display the exhibit in the Art department’s exhibit area that will highlight featured shared stories by survivors of sexual assault. </a:t>
            </a:r>
            <a:endParaRPr lang="en-US" b="1" dirty="0"/>
          </a:p>
        </p:txBody>
      </p:sp>
      <p:sp>
        <p:nvSpPr>
          <p:cNvPr id="6" name="Rectangle 5">
            <a:extLst>
              <a:ext uri="{FF2B5EF4-FFF2-40B4-BE49-F238E27FC236}">
                <a16:creationId xmlns:a16="http://schemas.microsoft.com/office/drawing/2014/main" id="{3096DE31-6E6B-49F2-ACC1-7FA6205D3048}"/>
              </a:ext>
            </a:extLst>
          </p:cNvPr>
          <p:cNvSpPr/>
          <p:nvPr/>
        </p:nvSpPr>
        <p:spPr>
          <a:xfrm>
            <a:off x="153725" y="3539022"/>
            <a:ext cx="6096000" cy="2308324"/>
          </a:xfrm>
          <a:prstGeom prst="rect">
            <a:avLst/>
          </a:prstGeom>
        </p:spPr>
        <p:txBody>
          <a:bodyPr>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The exhibit will be displayed for three days in the Art exhibit area for participants to view in the month of April 2023. On the third day of the exhibit, a featured presenter will share their account of a sexual assault they experienced. The presenter will provide a shared account of their experience while highlighting “What they were wearing”, how they have overcome the assault through support and resources, and they will answer questions.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0F8665B1-AAF4-4821-803D-0380AB1607A5}"/>
              </a:ext>
            </a:extLst>
          </p:cNvPr>
          <p:cNvSpPr txBox="1"/>
          <p:nvPr/>
        </p:nvSpPr>
        <p:spPr>
          <a:xfrm>
            <a:off x="6710901" y="357809"/>
            <a:ext cx="5112689" cy="584775"/>
          </a:xfrm>
          <a:prstGeom prst="rect">
            <a:avLst/>
          </a:prstGeom>
          <a:solidFill>
            <a:srgbClr val="FF0000"/>
          </a:solidFill>
          <a:ln>
            <a:solidFill>
              <a:srgbClr val="FF0000"/>
            </a:solidFill>
          </a:ln>
        </p:spPr>
        <p:txBody>
          <a:bodyPr wrap="square" rtlCol="0">
            <a:spAutoFit/>
          </a:bodyPr>
          <a:lstStyle/>
          <a:p>
            <a:pPr algn="ctr"/>
            <a:r>
              <a:rPr lang="en-US" sz="3200" b="1" dirty="0"/>
              <a:t>What Were You Wearing? </a:t>
            </a:r>
          </a:p>
        </p:txBody>
      </p:sp>
    </p:spTree>
    <p:extLst>
      <p:ext uri="{BB962C8B-B14F-4D97-AF65-F5344CB8AC3E}">
        <p14:creationId xmlns:p14="http://schemas.microsoft.com/office/powerpoint/2010/main" val="109602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E25307-A41F-4C76-89E1-A441E60E3E33}"/>
              </a:ext>
            </a:extLst>
          </p:cNvPr>
          <p:cNvPicPr>
            <a:picLocks noChangeAspect="1"/>
          </p:cNvPicPr>
          <p:nvPr/>
        </p:nvPicPr>
        <p:blipFill>
          <a:blip r:embed="rId2"/>
          <a:stretch>
            <a:fillRect/>
          </a:stretch>
        </p:blipFill>
        <p:spPr>
          <a:xfrm>
            <a:off x="576262" y="242887"/>
            <a:ext cx="5172075" cy="5038725"/>
          </a:xfrm>
          <a:prstGeom prst="rect">
            <a:avLst/>
          </a:prstGeom>
        </p:spPr>
      </p:pic>
      <p:sp>
        <p:nvSpPr>
          <p:cNvPr id="5" name="Rectangle 4">
            <a:extLst>
              <a:ext uri="{FF2B5EF4-FFF2-40B4-BE49-F238E27FC236}">
                <a16:creationId xmlns:a16="http://schemas.microsoft.com/office/drawing/2014/main" id="{52409E89-22C3-4534-85B5-1DA47A441C51}"/>
              </a:ext>
            </a:extLst>
          </p:cNvPr>
          <p:cNvSpPr/>
          <p:nvPr/>
        </p:nvSpPr>
        <p:spPr>
          <a:xfrm>
            <a:off x="6162675" y="742086"/>
            <a:ext cx="5172075" cy="2862322"/>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en-US" b="0" i="0" dirty="0">
                <a:solidFill>
                  <a:schemeClr val="bg1"/>
                </a:solidFill>
                <a:effectLst/>
                <a:latin typeface="Lato"/>
              </a:rPr>
              <a:t>The Tunnel of Oppression is an interactive experience where participants walk through different "scenes" designed to display the many oppressions people are facing today. The Tunnel is a multisensory exhibition of some of the most difficult and complex issues we face today.</a:t>
            </a:r>
          </a:p>
          <a:p>
            <a:endParaRPr lang="en-US" dirty="0">
              <a:solidFill>
                <a:schemeClr val="bg1"/>
              </a:solidFill>
              <a:latin typeface="Lato"/>
            </a:endParaRPr>
          </a:p>
          <a:p>
            <a:endParaRPr lang="en-US" dirty="0">
              <a:solidFill>
                <a:schemeClr val="bg1"/>
              </a:solidFill>
              <a:latin typeface="Lato"/>
            </a:endParaRPr>
          </a:p>
          <a:p>
            <a:r>
              <a:rPr lang="en-US" dirty="0">
                <a:solidFill>
                  <a:schemeClr val="bg1"/>
                </a:solidFill>
                <a:latin typeface="Lato"/>
              </a:rPr>
              <a:t>*will need campus and community resources</a:t>
            </a:r>
          </a:p>
          <a:p>
            <a:endParaRPr lang="en-US" dirty="0">
              <a:solidFill>
                <a:schemeClr val="bg1"/>
              </a:solidFill>
            </a:endParaRPr>
          </a:p>
        </p:txBody>
      </p:sp>
    </p:spTree>
    <p:extLst>
      <p:ext uri="{BB962C8B-B14F-4D97-AF65-F5344CB8AC3E}">
        <p14:creationId xmlns:p14="http://schemas.microsoft.com/office/powerpoint/2010/main" val="2697106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5B9E16-8A0A-43EC-A3A3-39B0D184A554}"/>
              </a:ext>
            </a:extLst>
          </p:cNvPr>
          <p:cNvPicPr>
            <a:picLocks noChangeAspect="1"/>
          </p:cNvPicPr>
          <p:nvPr/>
        </p:nvPicPr>
        <p:blipFill>
          <a:blip r:embed="rId2"/>
          <a:stretch>
            <a:fillRect/>
          </a:stretch>
        </p:blipFill>
        <p:spPr>
          <a:xfrm>
            <a:off x="338137" y="190500"/>
            <a:ext cx="7330803" cy="5248275"/>
          </a:xfrm>
          <a:prstGeom prst="rect">
            <a:avLst/>
          </a:prstGeom>
        </p:spPr>
      </p:pic>
      <p:sp>
        <p:nvSpPr>
          <p:cNvPr id="5" name="TextBox 4">
            <a:extLst>
              <a:ext uri="{FF2B5EF4-FFF2-40B4-BE49-F238E27FC236}">
                <a16:creationId xmlns:a16="http://schemas.microsoft.com/office/drawing/2014/main" id="{812F7CB2-FD36-461E-A98F-C4B42C3585B8}"/>
              </a:ext>
            </a:extLst>
          </p:cNvPr>
          <p:cNvSpPr txBox="1"/>
          <p:nvPr/>
        </p:nvSpPr>
        <p:spPr>
          <a:xfrm>
            <a:off x="7877175" y="1581151"/>
            <a:ext cx="3995738" cy="1384995"/>
          </a:xfrm>
          <a:prstGeom prst="rect">
            <a:avLst/>
          </a:prstGeom>
          <a:solidFill>
            <a:srgbClr val="FF0000"/>
          </a:solidFill>
          <a:ln w="57150">
            <a:solidFill>
              <a:schemeClr val="tx1"/>
            </a:solidFill>
          </a:ln>
        </p:spPr>
        <p:txBody>
          <a:bodyPr wrap="square" rtlCol="0">
            <a:spAutoFit/>
          </a:bodyPr>
          <a:lstStyle/>
          <a:p>
            <a:pPr algn="ctr"/>
            <a:r>
              <a:rPr lang="en-US" sz="2800" dirty="0">
                <a:ln w="0"/>
                <a:effectLst>
                  <a:outerShdw blurRad="38100" dist="19050" dir="2700000" algn="tl" rotWithShape="0">
                    <a:schemeClr val="dk1">
                      <a:alpha val="40000"/>
                    </a:schemeClr>
                  </a:outerShdw>
                </a:effectLst>
              </a:rPr>
              <a:t>Meeting dates and times – </a:t>
            </a:r>
          </a:p>
          <a:p>
            <a:pPr algn="ctr"/>
            <a:r>
              <a:rPr lang="en-US" sz="2800" dirty="0">
                <a:ln w="0"/>
                <a:effectLst>
                  <a:outerShdw blurRad="38100" dist="19050" dir="2700000" algn="tl" rotWithShape="0">
                    <a:schemeClr val="dk1">
                      <a:alpha val="40000"/>
                    </a:schemeClr>
                  </a:outerShdw>
                </a:effectLst>
              </a:rPr>
              <a:t>Fall 2022??</a:t>
            </a:r>
          </a:p>
        </p:txBody>
      </p:sp>
    </p:spTree>
    <p:extLst>
      <p:ext uri="{BB962C8B-B14F-4D97-AF65-F5344CB8AC3E}">
        <p14:creationId xmlns:p14="http://schemas.microsoft.com/office/powerpoint/2010/main" val="234973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6C3EE3-0FFB-4D12-90DF-FD563094A95B}"/>
              </a:ext>
            </a:extLst>
          </p:cNvPr>
          <p:cNvSpPr>
            <a:spLocks noGrp="1"/>
          </p:cNvSpPr>
          <p:nvPr>
            <p:ph type="body" sz="quarter" idx="10"/>
          </p:nvPr>
        </p:nvSpPr>
        <p:spPr>
          <a:xfrm>
            <a:off x="593090" y="74210"/>
            <a:ext cx="11005820" cy="1264140"/>
          </a:xfrm>
        </p:spPr>
        <p:txBody>
          <a:bodyPr/>
          <a:lstStyle/>
          <a:p>
            <a:r>
              <a:rPr lang="en-US" dirty="0"/>
              <a:t>Purpose of Diversity Committee</a:t>
            </a:r>
          </a:p>
        </p:txBody>
      </p:sp>
      <p:sp>
        <p:nvSpPr>
          <p:cNvPr id="3" name="Text Placeholder 2">
            <a:extLst>
              <a:ext uri="{FF2B5EF4-FFF2-40B4-BE49-F238E27FC236}">
                <a16:creationId xmlns:a16="http://schemas.microsoft.com/office/drawing/2014/main" id="{1C49F7AC-B89F-4E66-9415-3D099D90B48F}"/>
              </a:ext>
            </a:extLst>
          </p:cNvPr>
          <p:cNvSpPr>
            <a:spLocks noGrp="1"/>
          </p:cNvSpPr>
          <p:nvPr>
            <p:ph type="body" sz="quarter" idx="11"/>
          </p:nvPr>
        </p:nvSpPr>
        <p:spPr>
          <a:xfrm>
            <a:off x="474056" y="905453"/>
            <a:ext cx="11005820" cy="4979957"/>
          </a:xfrm>
        </p:spPr>
        <p:txBody>
          <a:bodyPr>
            <a:normAutofit fontScale="25000" lnSpcReduction="20000"/>
          </a:bodyPr>
          <a:lstStyle/>
          <a:p>
            <a:r>
              <a:rPr lang="en-US" sz="7200" b="1" dirty="0">
                <a:latin typeface="+mn-lt"/>
              </a:rPr>
              <a:t>Purpose:</a:t>
            </a:r>
          </a:p>
          <a:p>
            <a:r>
              <a:rPr lang="en-US" sz="7200" dirty="0">
                <a:latin typeface="+mn-lt"/>
              </a:rPr>
              <a:t>Charged with the goal of increasing diversity, equity, and inclusion in the college community by providing for the awareness, knowledge, and skills needed to successfully recruit and retain diverse students, faculty, and staff</a:t>
            </a:r>
          </a:p>
          <a:p>
            <a:br>
              <a:rPr lang="en-US" sz="7200" dirty="0">
                <a:latin typeface="+mn-lt"/>
              </a:rPr>
            </a:br>
            <a:r>
              <a:rPr lang="en-US" sz="7200" b="1" u="sng" dirty="0">
                <a:latin typeface="+mn-lt"/>
              </a:rPr>
              <a:t>Function:</a:t>
            </a:r>
          </a:p>
          <a:p>
            <a:pPr marL="857250" indent="-857250" fontAlgn="base">
              <a:buFont typeface="Arial" panose="020B0604020202020204" pitchFamily="34" charset="0"/>
              <a:buChar char="•"/>
            </a:pPr>
            <a:r>
              <a:rPr lang="en-US" sz="7200" dirty="0">
                <a:latin typeface="+mn-lt"/>
              </a:rPr>
              <a:t>Review data gathered by IR and/or other campus constituents on DEI-related topics and advocate for policy and procedural additions and/or revisions that promote a more diverse, equitable, and inclusive environment for all members of the college community.</a:t>
            </a:r>
          </a:p>
          <a:p>
            <a:pPr marL="857250" indent="-857250" fontAlgn="base">
              <a:buFont typeface="Arial" panose="020B0604020202020204" pitchFamily="34" charset="0"/>
              <a:buChar char="•"/>
            </a:pPr>
            <a:r>
              <a:rPr lang="en-US" sz="7200" dirty="0">
                <a:latin typeface="+mn-lt"/>
              </a:rPr>
              <a:t>Implement and assess, in coordination with key campus constituents, ILEA commitments.</a:t>
            </a:r>
          </a:p>
          <a:p>
            <a:pPr marL="857250" indent="-857250" fontAlgn="base">
              <a:buFont typeface="Arial" panose="020B0604020202020204" pitchFamily="34" charset="0"/>
              <a:buChar char="•"/>
            </a:pPr>
            <a:r>
              <a:rPr lang="en-US" sz="7200" dirty="0">
                <a:latin typeface="+mn-lt"/>
              </a:rPr>
              <a:t>Establish a process of documenting DEI efforts as a result of DEI task force recommendations, set benchmarks for success, report progress to campus constituencies, and, when necessary, make additional recommendations.</a:t>
            </a:r>
          </a:p>
          <a:p>
            <a:pPr marL="857250" indent="-857250" fontAlgn="base">
              <a:buFont typeface="Arial" panose="020B0604020202020204" pitchFamily="34" charset="0"/>
              <a:buChar char="•"/>
            </a:pPr>
            <a:r>
              <a:rPr lang="en-US" sz="7200" dirty="0">
                <a:latin typeface="+mn-lt"/>
              </a:rPr>
              <a:t>Provide educational and training opportunities for students, faculty, staff, and local community members to enhance the awareness, knowledge, and skills needed to be an inclusive member of the Blackburn community.</a:t>
            </a:r>
          </a:p>
          <a:p>
            <a:pPr marL="857250" indent="-857250" fontAlgn="base">
              <a:buFont typeface="Arial" panose="020B0604020202020204" pitchFamily="34" charset="0"/>
              <a:buChar char="•"/>
            </a:pPr>
            <a:r>
              <a:rPr lang="en-US" sz="7200" dirty="0">
                <a:latin typeface="+mn-lt"/>
              </a:rPr>
              <a:t>Assist in the recruitment and retention of underrepresented students who may need additional supportive services due to being a first generation college student, from a low-income neighborhood, from another country, from non-rural areas, and/or other dimensions of diversity including but not limited to race/ethnicity, sexual orientation, gender, religion, and disability.</a:t>
            </a:r>
          </a:p>
          <a:p>
            <a:endParaRPr lang="en-US" dirty="0"/>
          </a:p>
        </p:txBody>
      </p:sp>
    </p:spTree>
    <p:extLst>
      <p:ext uri="{BB962C8B-B14F-4D97-AF65-F5344CB8AC3E}">
        <p14:creationId xmlns:p14="http://schemas.microsoft.com/office/powerpoint/2010/main" val="3762548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6C3EE3-0FFB-4D12-90DF-FD563094A95B}"/>
              </a:ext>
            </a:extLst>
          </p:cNvPr>
          <p:cNvSpPr>
            <a:spLocks noGrp="1"/>
          </p:cNvSpPr>
          <p:nvPr>
            <p:ph type="body" sz="quarter" idx="10"/>
          </p:nvPr>
        </p:nvSpPr>
        <p:spPr>
          <a:xfrm>
            <a:off x="593090" y="0"/>
            <a:ext cx="11005820" cy="1264140"/>
          </a:xfrm>
          <a:solidFill>
            <a:srgbClr val="FF0000"/>
          </a:solidFill>
        </p:spPr>
        <p:txBody>
          <a:bodyPr>
            <a:normAutofit fontScale="92500" lnSpcReduction="10000"/>
          </a:bodyPr>
          <a:lstStyle/>
          <a:p>
            <a:r>
              <a:rPr lang="en-US" b="1" dirty="0"/>
              <a:t>Goals and Initiatives for </a:t>
            </a:r>
          </a:p>
          <a:p>
            <a:r>
              <a:rPr lang="en-US" b="1" dirty="0"/>
              <a:t>2022 - 2023</a:t>
            </a:r>
          </a:p>
        </p:txBody>
      </p:sp>
      <p:sp>
        <p:nvSpPr>
          <p:cNvPr id="3" name="Text Placeholder 2">
            <a:extLst>
              <a:ext uri="{FF2B5EF4-FFF2-40B4-BE49-F238E27FC236}">
                <a16:creationId xmlns:a16="http://schemas.microsoft.com/office/drawing/2014/main" id="{1C49F7AC-B89F-4E66-9415-3D099D90B48F}"/>
              </a:ext>
            </a:extLst>
          </p:cNvPr>
          <p:cNvSpPr>
            <a:spLocks noGrp="1"/>
          </p:cNvSpPr>
          <p:nvPr>
            <p:ph type="body" sz="quarter" idx="11"/>
          </p:nvPr>
        </p:nvSpPr>
        <p:spPr>
          <a:xfrm>
            <a:off x="726093" y="1476501"/>
            <a:ext cx="11005820" cy="4259280"/>
          </a:xfrm>
        </p:spPr>
        <p:txBody>
          <a:bodyPr>
            <a:normAutofit/>
          </a:bodyPr>
          <a:lstStyle/>
          <a:p>
            <a:pPr marL="457200" indent="-457200">
              <a:buFont typeface="Arial" panose="020B0604020202020204" pitchFamily="34" charset="0"/>
              <a:buChar char="•"/>
            </a:pPr>
            <a:r>
              <a:rPr lang="en-US" sz="2000" dirty="0"/>
              <a:t>Create a diversity framework for the campus</a:t>
            </a:r>
          </a:p>
          <a:p>
            <a:pPr marL="457200" indent="-457200">
              <a:buFont typeface="Arial" panose="020B0604020202020204" pitchFamily="34" charset="0"/>
              <a:buChar char="•"/>
            </a:pPr>
            <a:r>
              <a:rPr lang="en-US" sz="2000" dirty="0"/>
              <a:t>Create a diverse hiring training for search committees</a:t>
            </a:r>
          </a:p>
          <a:p>
            <a:pPr marL="457200" indent="-457200">
              <a:buFont typeface="Arial" panose="020B0604020202020204" pitchFamily="34" charset="0"/>
              <a:buChar char="•"/>
            </a:pPr>
            <a:r>
              <a:rPr lang="en-US" sz="2000" dirty="0"/>
              <a:t>IDEAs challenge posting and awards</a:t>
            </a:r>
          </a:p>
          <a:p>
            <a:pPr marL="457200" indent="-457200">
              <a:buFont typeface="Arial" panose="020B0604020202020204" pitchFamily="34" charset="0"/>
              <a:buChar char="•"/>
            </a:pPr>
            <a:r>
              <a:rPr lang="en-US" sz="2000" dirty="0"/>
              <a:t>Cabinet  - Strategic Goals review as they relate to DEI initiatives</a:t>
            </a:r>
          </a:p>
          <a:p>
            <a:pPr marL="457200" indent="-457200">
              <a:buFont typeface="Arial" panose="020B0604020202020204" pitchFamily="34" charset="0"/>
              <a:buChar char="•"/>
            </a:pPr>
            <a:r>
              <a:rPr lang="en-US" sz="2000" dirty="0"/>
              <a:t>Review of ILEA recommendations, data, etc.</a:t>
            </a:r>
          </a:p>
          <a:p>
            <a:pPr marL="457200" indent="-457200">
              <a:buFont typeface="Arial" panose="020B0604020202020204" pitchFamily="34" charset="0"/>
              <a:buChar char="•"/>
            </a:pPr>
            <a:r>
              <a:rPr lang="en-US" sz="2000" dirty="0"/>
              <a:t>MLK Leadership Award – update nomination form </a:t>
            </a:r>
          </a:p>
          <a:p>
            <a:pPr marL="457200" indent="-457200">
              <a:buFont typeface="Arial" panose="020B0604020202020204" pitchFamily="34" charset="0"/>
              <a:buChar char="•"/>
            </a:pPr>
            <a:r>
              <a:rPr lang="en-US" sz="2000" dirty="0"/>
              <a:t>Diversity Awards – Faculty and Staff</a:t>
            </a:r>
          </a:p>
          <a:p>
            <a:pPr marL="457200" indent="-457200">
              <a:buFont typeface="Arial" panose="020B0604020202020204" pitchFamily="34" charset="0"/>
              <a:buChar char="•"/>
            </a:pPr>
            <a:r>
              <a:rPr lang="en-US" sz="2000" dirty="0"/>
              <a:t>What Were You Wearing Exhibit and Speaker</a:t>
            </a:r>
          </a:p>
          <a:p>
            <a:pPr marL="457200" indent="-457200">
              <a:buFont typeface="Arial" panose="020B0604020202020204" pitchFamily="34" charset="0"/>
              <a:buChar char="•"/>
            </a:pPr>
            <a:r>
              <a:rPr lang="en-US" sz="2000" dirty="0"/>
              <a:t>Tunnel of Oppression </a:t>
            </a:r>
          </a:p>
          <a:p>
            <a:pPr marL="457200" indent="-457200">
              <a:buFont typeface="Arial" panose="020B0604020202020204" pitchFamily="34" charset="0"/>
              <a:buChar char="•"/>
            </a:pPr>
            <a:r>
              <a:rPr lang="en-US" sz="2000" dirty="0"/>
              <a:t>DEI Committee meetings Fall 2022</a:t>
            </a:r>
          </a:p>
          <a:p>
            <a:pPr marL="457200" indent="-457200">
              <a:buFont typeface="Arial" panose="020B0604020202020204" pitchFamily="34" charset="0"/>
              <a:buChar char="•"/>
            </a:pPr>
            <a:endParaRPr lang="en-US" dirty="0"/>
          </a:p>
          <a:p>
            <a:endParaRPr lang="en-US"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1109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27FED3-9E20-43DA-80E8-59D163362BEB}"/>
              </a:ext>
            </a:extLst>
          </p:cNvPr>
          <p:cNvPicPr>
            <a:picLocks noChangeAspect="1"/>
          </p:cNvPicPr>
          <p:nvPr/>
        </p:nvPicPr>
        <p:blipFill>
          <a:blip r:embed="rId2"/>
          <a:stretch>
            <a:fillRect/>
          </a:stretch>
        </p:blipFill>
        <p:spPr>
          <a:xfrm>
            <a:off x="880424" y="0"/>
            <a:ext cx="6730703" cy="5642708"/>
          </a:xfrm>
          <a:prstGeom prst="rect">
            <a:avLst/>
          </a:prstGeom>
        </p:spPr>
      </p:pic>
      <p:sp>
        <p:nvSpPr>
          <p:cNvPr id="5" name="TextBox 4">
            <a:extLst>
              <a:ext uri="{FF2B5EF4-FFF2-40B4-BE49-F238E27FC236}">
                <a16:creationId xmlns:a16="http://schemas.microsoft.com/office/drawing/2014/main" id="{669753A4-3DB0-464C-A727-3A293B62241D}"/>
              </a:ext>
            </a:extLst>
          </p:cNvPr>
          <p:cNvSpPr txBox="1"/>
          <p:nvPr/>
        </p:nvSpPr>
        <p:spPr>
          <a:xfrm>
            <a:off x="7682523" y="1258276"/>
            <a:ext cx="4275015" cy="769441"/>
          </a:xfrm>
          <a:prstGeom prst="rect">
            <a:avLst/>
          </a:prstGeom>
          <a:solidFill>
            <a:srgbClr val="FF0000"/>
          </a:solidFill>
        </p:spPr>
        <p:txBody>
          <a:bodyPr wrap="square" rtlCol="0">
            <a:spAutoFit/>
          </a:bodyPr>
          <a:lstStyle/>
          <a:p>
            <a:r>
              <a:rPr lang="en-US" sz="4400" dirty="0"/>
              <a:t>Website Updates:</a:t>
            </a:r>
          </a:p>
        </p:txBody>
      </p:sp>
    </p:spTree>
    <p:extLst>
      <p:ext uri="{BB962C8B-B14F-4D97-AF65-F5344CB8AC3E}">
        <p14:creationId xmlns:p14="http://schemas.microsoft.com/office/powerpoint/2010/main" val="2240496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CA5352-8BE4-4FD7-AF6D-4C804C499406}"/>
              </a:ext>
            </a:extLst>
          </p:cNvPr>
          <p:cNvSpPr>
            <a:spLocks noGrp="1"/>
          </p:cNvSpPr>
          <p:nvPr>
            <p:ph type="body" sz="quarter" idx="10"/>
          </p:nvPr>
        </p:nvSpPr>
        <p:spPr>
          <a:xfrm>
            <a:off x="3298189" y="280988"/>
            <a:ext cx="5855335" cy="881061"/>
          </a:xfrm>
          <a:solidFill>
            <a:srgbClr val="FF0000"/>
          </a:solidFill>
        </p:spPr>
        <p:txBody>
          <a:bodyPr>
            <a:noAutofit/>
          </a:bodyPr>
          <a:lstStyle/>
          <a:p>
            <a:r>
              <a:rPr lang="en-US" sz="6600" dirty="0"/>
              <a:t>DEI Framework</a:t>
            </a:r>
          </a:p>
        </p:txBody>
      </p:sp>
      <p:pic>
        <p:nvPicPr>
          <p:cNvPr id="4" name="Picture 3">
            <a:extLst>
              <a:ext uri="{FF2B5EF4-FFF2-40B4-BE49-F238E27FC236}">
                <a16:creationId xmlns:a16="http://schemas.microsoft.com/office/drawing/2014/main" id="{352D0820-F27A-4E9A-9777-BE74D1C56B5D}"/>
              </a:ext>
            </a:extLst>
          </p:cNvPr>
          <p:cNvPicPr>
            <a:picLocks noChangeAspect="1"/>
          </p:cNvPicPr>
          <p:nvPr/>
        </p:nvPicPr>
        <p:blipFill>
          <a:blip r:embed="rId2"/>
          <a:stretch>
            <a:fillRect/>
          </a:stretch>
        </p:blipFill>
        <p:spPr>
          <a:xfrm>
            <a:off x="119062" y="1162049"/>
            <a:ext cx="4462463" cy="4043538"/>
          </a:xfrm>
          <a:prstGeom prst="rect">
            <a:avLst/>
          </a:prstGeom>
        </p:spPr>
      </p:pic>
      <p:sp>
        <p:nvSpPr>
          <p:cNvPr id="5" name="TextBox 4">
            <a:extLst>
              <a:ext uri="{FF2B5EF4-FFF2-40B4-BE49-F238E27FC236}">
                <a16:creationId xmlns:a16="http://schemas.microsoft.com/office/drawing/2014/main" id="{F444734F-922F-467E-9D83-CE6E64156273}"/>
              </a:ext>
            </a:extLst>
          </p:cNvPr>
          <p:cNvSpPr txBox="1"/>
          <p:nvPr/>
        </p:nvSpPr>
        <p:spPr>
          <a:xfrm>
            <a:off x="4862513" y="1373679"/>
            <a:ext cx="6693535" cy="4154984"/>
          </a:xfrm>
          <a:prstGeom prst="rect">
            <a:avLst/>
          </a:prstGeom>
          <a:solidFill>
            <a:schemeClr val="accent3">
              <a:lumMod val="60000"/>
              <a:lumOff val="40000"/>
            </a:schemeClr>
          </a:solidFill>
        </p:spPr>
        <p:txBody>
          <a:bodyPr wrap="square" rtlCol="0">
            <a:spAutoFit/>
          </a:bodyPr>
          <a:lstStyle/>
          <a:p>
            <a:r>
              <a:rPr lang="en-US" sz="2400" dirty="0"/>
              <a:t>*A plan for tracking and assessing progress on DEI Strategic Priorities</a:t>
            </a:r>
          </a:p>
          <a:p>
            <a:endParaRPr lang="en-US" sz="2400" dirty="0"/>
          </a:p>
          <a:p>
            <a:r>
              <a:rPr lang="en-US" sz="2400" dirty="0"/>
              <a:t>*Develop a framework that identifies the DEI goals and priorities for the college</a:t>
            </a:r>
          </a:p>
          <a:p>
            <a:endParaRPr lang="en-US" sz="2400" dirty="0"/>
          </a:p>
          <a:p>
            <a:r>
              <a:rPr lang="en-US" sz="2400" dirty="0"/>
              <a:t>*Metrics and Indicators</a:t>
            </a:r>
          </a:p>
          <a:p>
            <a:endParaRPr lang="en-US" sz="2400" dirty="0"/>
          </a:p>
          <a:p>
            <a:r>
              <a:rPr lang="en-US" sz="2400" dirty="0"/>
              <a:t>*Campus Climate surveys</a:t>
            </a:r>
          </a:p>
          <a:p>
            <a:endParaRPr lang="en-US" sz="2400" dirty="0"/>
          </a:p>
          <a:p>
            <a:r>
              <a:rPr lang="en-US" sz="2400" dirty="0"/>
              <a:t>*Organizational culture and accountability</a:t>
            </a:r>
          </a:p>
        </p:txBody>
      </p:sp>
    </p:spTree>
    <p:extLst>
      <p:ext uri="{BB962C8B-B14F-4D97-AF65-F5344CB8AC3E}">
        <p14:creationId xmlns:p14="http://schemas.microsoft.com/office/powerpoint/2010/main" val="4056653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eometric abstract image">
            <a:extLst>
              <a:ext uri="{FF2B5EF4-FFF2-40B4-BE49-F238E27FC236}">
                <a16:creationId xmlns:a16="http://schemas.microsoft.com/office/drawing/2014/main" id="{1F6EA444-CCD5-43A4-848C-62DE7C63DDF9}"/>
              </a:ext>
              <a:ext uri="{C183D7F6-B498-43B3-948B-1728B52AA6E4}">
                <adec:decorative xmlns:adec="http://schemas.microsoft.com/office/drawing/2017/decorative" val="0"/>
              </a:ext>
            </a:extLst>
          </p:cNvPr>
          <p:cNvPicPr>
            <a:picLocks noChangeAspect="1"/>
          </p:cNvPicPr>
          <p:nvPr/>
        </p:nvPicPr>
        <p:blipFill rotWithShape="1">
          <a:blip r:embed="rId2"/>
          <a:srcRect t="10360" r="9091" b="10360"/>
          <a:stretch/>
        </p:blipFill>
        <p:spPr>
          <a:xfrm>
            <a:off x="-3176" y="10"/>
            <a:ext cx="12192000" cy="6857991"/>
          </a:xfrm>
          <a:prstGeom prst="rect">
            <a:avLst/>
          </a:prstGeom>
        </p:spPr>
      </p:pic>
      <p:sp>
        <p:nvSpPr>
          <p:cNvPr id="2" name="Title 1">
            <a:extLst>
              <a:ext uri="{FF2B5EF4-FFF2-40B4-BE49-F238E27FC236}">
                <a16:creationId xmlns:a16="http://schemas.microsoft.com/office/drawing/2014/main" id="{CF6AF5ED-FC20-4831-8454-D57E6A498BE8}"/>
              </a:ext>
            </a:extLst>
          </p:cNvPr>
          <p:cNvSpPr>
            <a:spLocks noGrp="1"/>
          </p:cNvSpPr>
          <p:nvPr>
            <p:ph type="ctrTitle"/>
          </p:nvPr>
        </p:nvSpPr>
        <p:spPr>
          <a:xfrm>
            <a:off x="146922" y="4133679"/>
            <a:ext cx="8133478" cy="940240"/>
          </a:xfrm>
        </p:spPr>
        <p:txBody>
          <a:bodyPr>
            <a:noAutofit/>
          </a:bodyPr>
          <a:lstStyle/>
          <a:p>
            <a:pPr algn="l"/>
            <a:r>
              <a:rPr lang="en-US" sz="3600" dirty="0"/>
              <a:t>Diverse Hiring in the Search Process</a:t>
            </a:r>
          </a:p>
        </p:txBody>
      </p:sp>
      <p:sp>
        <p:nvSpPr>
          <p:cNvPr id="3" name="Subtitle 2">
            <a:extLst>
              <a:ext uri="{FF2B5EF4-FFF2-40B4-BE49-F238E27FC236}">
                <a16:creationId xmlns:a16="http://schemas.microsoft.com/office/drawing/2014/main" id="{4129664F-1730-4E16-9129-9C058466EFC7}"/>
              </a:ext>
            </a:extLst>
          </p:cNvPr>
          <p:cNvSpPr>
            <a:spLocks noGrp="1"/>
          </p:cNvSpPr>
          <p:nvPr>
            <p:ph type="subTitle" idx="1"/>
          </p:nvPr>
        </p:nvSpPr>
        <p:spPr>
          <a:xfrm>
            <a:off x="680322" y="5342302"/>
            <a:ext cx="8133478" cy="406566"/>
          </a:xfrm>
        </p:spPr>
        <p:txBody>
          <a:bodyPr>
            <a:normAutofit/>
          </a:bodyPr>
          <a:lstStyle/>
          <a:p>
            <a:r>
              <a:rPr lang="en-US" sz="1800" dirty="0"/>
              <a:t>Presented by: Dr. Margaret A. Lawler</a:t>
            </a:r>
          </a:p>
        </p:txBody>
      </p:sp>
    </p:spTree>
    <p:extLst>
      <p:ext uri="{BB962C8B-B14F-4D97-AF65-F5344CB8AC3E}">
        <p14:creationId xmlns:p14="http://schemas.microsoft.com/office/powerpoint/2010/main" val="1017681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207EE0-F844-46B2-8597-2F8A4E7B0A14}"/>
              </a:ext>
            </a:extLst>
          </p:cNvPr>
          <p:cNvPicPr>
            <a:picLocks noChangeAspect="1"/>
          </p:cNvPicPr>
          <p:nvPr/>
        </p:nvPicPr>
        <p:blipFill>
          <a:blip r:embed="rId2"/>
          <a:stretch>
            <a:fillRect/>
          </a:stretch>
        </p:blipFill>
        <p:spPr>
          <a:xfrm>
            <a:off x="0" y="32889"/>
            <a:ext cx="10515600" cy="5858292"/>
          </a:xfrm>
          <a:prstGeom prst="rect">
            <a:avLst/>
          </a:prstGeom>
        </p:spPr>
      </p:pic>
    </p:spTree>
    <p:extLst>
      <p:ext uri="{BB962C8B-B14F-4D97-AF65-F5344CB8AC3E}">
        <p14:creationId xmlns:p14="http://schemas.microsoft.com/office/powerpoint/2010/main" val="449122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9E36E7-DD62-41D7-B072-B6C86CA1C5EB}"/>
              </a:ext>
            </a:extLst>
          </p:cNvPr>
          <p:cNvPicPr>
            <a:picLocks noChangeAspect="1"/>
          </p:cNvPicPr>
          <p:nvPr/>
        </p:nvPicPr>
        <p:blipFill>
          <a:blip r:embed="rId2"/>
          <a:stretch>
            <a:fillRect/>
          </a:stretch>
        </p:blipFill>
        <p:spPr>
          <a:xfrm>
            <a:off x="0" y="0"/>
            <a:ext cx="4987636" cy="5375081"/>
          </a:xfrm>
          <a:prstGeom prst="rect">
            <a:avLst/>
          </a:prstGeom>
        </p:spPr>
      </p:pic>
      <p:pic>
        <p:nvPicPr>
          <p:cNvPr id="5" name="Picture 4">
            <a:extLst>
              <a:ext uri="{FF2B5EF4-FFF2-40B4-BE49-F238E27FC236}">
                <a16:creationId xmlns:a16="http://schemas.microsoft.com/office/drawing/2014/main" id="{3DA773D8-ACDE-45BD-8F6D-B3E3BA6510AA}"/>
              </a:ext>
            </a:extLst>
          </p:cNvPr>
          <p:cNvPicPr>
            <a:picLocks noChangeAspect="1"/>
          </p:cNvPicPr>
          <p:nvPr/>
        </p:nvPicPr>
        <p:blipFill>
          <a:blip r:embed="rId3"/>
          <a:stretch>
            <a:fillRect/>
          </a:stretch>
        </p:blipFill>
        <p:spPr>
          <a:xfrm>
            <a:off x="4525901" y="1"/>
            <a:ext cx="3791163" cy="5263762"/>
          </a:xfrm>
          <a:prstGeom prst="rect">
            <a:avLst/>
          </a:prstGeom>
        </p:spPr>
      </p:pic>
      <p:pic>
        <p:nvPicPr>
          <p:cNvPr id="6" name="Picture 5">
            <a:extLst>
              <a:ext uri="{FF2B5EF4-FFF2-40B4-BE49-F238E27FC236}">
                <a16:creationId xmlns:a16="http://schemas.microsoft.com/office/drawing/2014/main" id="{172B9E8D-6BCE-4F19-BF2C-089C3D09BE69}"/>
              </a:ext>
            </a:extLst>
          </p:cNvPr>
          <p:cNvPicPr>
            <a:picLocks noChangeAspect="1"/>
          </p:cNvPicPr>
          <p:nvPr/>
        </p:nvPicPr>
        <p:blipFill>
          <a:blip r:embed="rId4"/>
          <a:stretch>
            <a:fillRect/>
          </a:stretch>
        </p:blipFill>
        <p:spPr>
          <a:xfrm>
            <a:off x="7769193" y="0"/>
            <a:ext cx="4422807" cy="5902036"/>
          </a:xfrm>
          <a:prstGeom prst="rect">
            <a:avLst/>
          </a:prstGeom>
        </p:spPr>
      </p:pic>
    </p:spTree>
    <p:extLst>
      <p:ext uri="{BB962C8B-B14F-4D97-AF65-F5344CB8AC3E}">
        <p14:creationId xmlns:p14="http://schemas.microsoft.com/office/powerpoint/2010/main" val="1390187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E6834F-B399-422B-ABC7-1ED2CE230DFF}"/>
              </a:ext>
            </a:extLst>
          </p:cNvPr>
          <p:cNvPicPr>
            <a:picLocks noChangeAspect="1"/>
          </p:cNvPicPr>
          <p:nvPr/>
        </p:nvPicPr>
        <p:blipFill>
          <a:blip r:embed="rId2"/>
          <a:stretch>
            <a:fillRect/>
          </a:stretch>
        </p:blipFill>
        <p:spPr>
          <a:xfrm>
            <a:off x="314325" y="121443"/>
            <a:ext cx="5388042" cy="6615113"/>
          </a:xfrm>
          <a:prstGeom prst="rect">
            <a:avLst/>
          </a:prstGeom>
          <a:ln w="57150">
            <a:solidFill>
              <a:schemeClr val="tx1"/>
            </a:solidFill>
          </a:ln>
        </p:spPr>
      </p:pic>
      <p:pic>
        <p:nvPicPr>
          <p:cNvPr id="5" name="Picture 4">
            <a:extLst>
              <a:ext uri="{FF2B5EF4-FFF2-40B4-BE49-F238E27FC236}">
                <a16:creationId xmlns:a16="http://schemas.microsoft.com/office/drawing/2014/main" id="{85A49F43-20A5-4F61-A4C6-9F619B4451B4}"/>
              </a:ext>
            </a:extLst>
          </p:cNvPr>
          <p:cNvPicPr>
            <a:picLocks noChangeAspect="1"/>
          </p:cNvPicPr>
          <p:nvPr/>
        </p:nvPicPr>
        <p:blipFill>
          <a:blip r:embed="rId3"/>
          <a:stretch>
            <a:fillRect/>
          </a:stretch>
        </p:blipFill>
        <p:spPr>
          <a:xfrm>
            <a:off x="6096000" y="145256"/>
            <a:ext cx="5353050" cy="6591300"/>
          </a:xfrm>
          <a:prstGeom prst="rect">
            <a:avLst/>
          </a:prstGeom>
          <a:ln w="38100">
            <a:solidFill>
              <a:schemeClr val="tx1"/>
            </a:solidFill>
          </a:ln>
        </p:spPr>
      </p:pic>
    </p:spTree>
    <p:extLst>
      <p:ext uri="{BB962C8B-B14F-4D97-AF65-F5344CB8AC3E}">
        <p14:creationId xmlns:p14="http://schemas.microsoft.com/office/powerpoint/2010/main" val="17256669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TotalTime>
  <Words>730</Words>
  <Application>Microsoft Office PowerPoint</Application>
  <PresentationFormat>Widescreen</PresentationFormat>
  <Paragraphs>62</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Lato</vt:lpstr>
      <vt:lpstr>Texta Narrow Alt Black</vt:lpstr>
      <vt:lpstr>Texta Narrow Alt Medium</vt:lpstr>
      <vt:lpstr>Times New Roman</vt:lpstr>
      <vt:lpstr>Office Theme</vt:lpstr>
      <vt:lpstr>PowerPoint Presentation</vt:lpstr>
      <vt:lpstr>PowerPoint Presentation</vt:lpstr>
      <vt:lpstr>PowerPoint Presentation</vt:lpstr>
      <vt:lpstr>PowerPoint Presentation</vt:lpstr>
      <vt:lpstr>PowerPoint Presentation</vt:lpstr>
      <vt:lpstr>Diverse Hiring in the Search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Lawler</dc:creator>
  <cp:lastModifiedBy>Margaret Lawler</cp:lastModifiedBy>
  <cp:revision>16</cp:revision>
  <dcterms:created xsi:type="dcterms:W3CDTF">2022-08-30T13:24:11Z</dcterms:created>
  <dcterms:modified xsi:type="dcterms:W3CDTF">2022-08-31T13:58:53Z</dcterms:modified>
</cp:coreProperties>
</file>